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1" r:id="rId4"/>
    <p:sldId id="264" r:id="rId5"/>
    <p:sldId id="262" r:id="rId6"/>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間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718"/>
  </p:normalViewPr>
  <p:slideViewPr>
    <p:cSldViewPr snapToGrid="0" snapToObjects="1">
      <p:cViewPr varScale="1">
        <p:scale>
          <a:sx n="117" d="100"/>
          <a:sy n="117" d="100"/>
        </p:scale>
        <p:origin x="1216"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686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3443235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4291320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1369634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3875639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181012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167442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1101529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1664795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815019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DD68B3D-2EE9-2A4F-B171-65DEA0CE835A}" type="datetimeFigureOut">
              <a:rPr kumimoji="1" lang="ja-JP" altLang="en-US" smtClean="0"/>
              <a:t>2022/8/23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2552316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D68B3D-2EE9-2A4F-B171-65DEA0CE835A}" type="datetimeFigureOut">
              <a:rPr kumimoji="1" lang="ja-JP" altLang="en-US" smtClean="0"/>
              <a:t>2022/8/23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9AFE06-3AEB-0148-B16E-0A6EFDCE5B43}" type="slidenum">
              <a:rPr kumimoji="1" lang="ja-JP" altLang="en-US" smtClean="0"/>
              <a:t>‹#›</a:t>
            </a:fld>
            <a:endParaRPr kumimoji="1" lang="ja-JP" altLang="en-US"/>
          </a:p>
        </p:txBody>
      </p:sp>
    </p:spTree>
    <p:extLst>
      <p:ext uri="{BB962C8B-B14F-4D97-AF65-F5344CB8AC3E}">
        <p14:creationId xmlns:p14="http://schemas.microsoft.com/office/powerpoint/2010/main" val="3412314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0" y="1357313"/>
            <a:ext cx="9144000" cy="3571875"/>
          </a:xfrm>
          <a:prstGeom prst="rect">
            <a:avLst/>
          </a:prstGeom>
          <a:solidFill>
            <a:schemeClr val="accent2">
              <a:lumMod val="20000"/>
              <a:lumOff val="80000"/>
            </a:schemeClr>
          </a:solidFill>
          <a:ln>
            <a:solidFill>
              <a:schemeClr val="accent2">
                <a:lumMod val="20000"/>
                <a:lumOff val="80000"/>
              </a:schemeClr>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tLang="ja-JP" dirty="0">
              <a:solidFill>
                <a:schemeClr val="tx1"/>
              </a:solidFill>
              <a:latin typeface="メイリオ" pitchFamily="50" charset="-128"/>
              <a:ea typeface="メイリオ" pitchFamily="50" charset="-128"/>
            </a:endParaRPr>
          </a:p>
        </p:txBody>
      </p:sp>
      <p:sp>
        <p:nvSpPr>
          <p:cNvPr id="2" name="タイトル 1"/>
          <p:cNvSpPr>
            <a:spLocks noGrp="1"/>
          </p:cNvSpPr>
          <p:nvPr>
            <p:ph type="ctrTitle"/>
          </p:nvPr>
        </p:nvSpPr>
        <p:spPr/>
        <p:txBody>
          <a:bodyPr/>
          <a:lstStyle/>
          <a:p>
            <a:r>
              <a:rPr kumimoji="1" lang="en-US" altLang="ja-JP" dirty="0" err="1"/>
              <a:t>KidsDo</a:t>
            </a:r>
            <a:r>
              <a:rPr kumimoji="1" lang="ja-JP" altLang="en-US" dirty="0"/>
              <a:t>配布先開拓</a:t>
            </a:r>
            <a:br>
              <a:rPr kumimoji="1" lang="en-US" altLang="ja-JP" dirty="0"/>
            </a:br>
            <a:r>
              <a:rPr kumimoji="1" lang="ja-JP" altLang="en-US" dirty="0"/>
              <a:t>マニュアル</a:t>
            </a:r>
          </a:p>
        </p:txBody>
      </p:sp>
      <p:grpSp>
        <p:nvGrpSpPr>
          <p:cNvPr id="4" name="グループ化 11"/>
          <p:cNvGrpSpPr>
            <a:grpSpLocks/>
          </p:cNvGrpSpPr>
          <p:nvPr/>
        </p:nvGrpSpPr>
        <p:grpSpPr bwMode="auto">
          <a:xfrm>
            <a:off x="0" y="6629400"/>
            <a:ext cx="9144000" cy="0"/>
            <a:chOff x="0" y="5572140"/>
            <a:chExt cx="9144000" cy="0"/>
          </a:xfrm>
        </p:grpSpPr>
        <p:cxnSp>
          <p:nvCxnSpPr>
            <p:cNvPr id="5" name="直線コネクタ 4"/>
            <p:cNvCxnSpPr/>
            <p:nvPr/>
          </p:nvCxnSpPr>
          <p:spPr>
            <a:xfrm>
              <a:off x="0" y="5572140"/>
              <a:ext cx="85725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6" name="直線コネクタ 5"/>
            <p:cNvCxnSpPr/>
            <p:nvPr/>
          </p:nvCxnSpPr>
          <p:spPr>
            <a:xfrm>
              <a:off x="857250" y="5572140"/>
              <a:ext cx="828675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7" name="正方形/長方形 6"/>
          <p:cNvSpPr/>
          <p:nvPr/>
        </p:nvSpPr>
        <p:spPr>
          <a:xfrm>
            <a:off x="0" y="0"/>
            <a:ext cx="1643063"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8" name="正方形/長方形 7"/>
          <p:cNvSpPr/>
          <p:nvPr/>
        </p:nvSpPr>
        <p:spPr>
          <a:xfrm>
            <a:off x="1643063" y="0"/>
            <a:ext cx="7500937" cy="142875"/>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9" name="図 9" descr="クラウドマネージメント協会ロゴ.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188640"/>
            <a:ext cx="2518544" cy="6005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6432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199" y="131531"/>
            <a:ext cx="8229600" cy="512455"/>
          </a:xfrm>
        </p:spPr>
        <p:txBody>
          <a:bodyPr>
            <a:normAutofit fontScale="90000"/>
          </a:bodyPr>
          <a:lstStyle/>
          <a:p>
            <a:r>
              <a:rPr kumimoji="1" lang="en-US" altLang="ja-JP" sz="3200" dirty="0" err="1"/>
              <a:t>KidsDo</a:t>
            </a:r>
            <a:r>
              <a:rPr kumimoji="1" lang="ja-JP" altLang="en-US" sz="3200" dirty="0"/>
              <a:t>配布先開拓、営業ステップ概要</a:t>
            </a: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4006814606"/>
              </p:ext>
            </p:extLst>
          </p:nvPr>
        </p:nvGraphicFramePr>
        <p:xfrm>
          <a:off x="385648" y="1268703"/>
          <a:ext cx="8576121" cy="5133686"/>
        </p:xfrm>
        <a:graphic>
          <a:graphicData uri="http://schemas.openxmlformats.org/drawingml/2006/table">
            <a:tbl>
              <a:tblPr firstRow="1" bandRow="1">
                <a:tableStyleId>{69CF1AB2-1976-4502-BF36-3FF5EA218861}</a:tableStyleId>
              </a:tblPr>
              <a:tblGrid>
                <a:gridCol w="2613960">
                  <a:extLst>
                    <a:ext uri="{9D8B030D-6E8A-4147-A177-3AD203B41FA5}">
                      <a16:colId xmlns:a16="http://schemas.microsoft.com/office/drawing/2014/main" val="20000"/>
                    </a:ext>
                  </a:extLst>
                </a:gridCol>
                <a:gridCol w="3547314">
                  <a:extLst>
                    <a:ext uri="{9D8B030D-6E8A-4147-A177-3AD203B41FA5}">
                      <a16:colId xmlns:a16="http://schemas.microsoft.com/office/drawing/2014/main" val="20001"/>
                    </a:ext>
                  </a:extLst>
                </a:gridCol>
                <a:gridCol w="2414847">
                  <a:extLst>
                    <a:ext uri="{9D8B030D-6E8A-4147-A177-3AD203B41FA5}">
                      <a16:colId xmlns:a16="http://schemas.microsoft.com/office/drawing/2014/main" val="20002"/>
                    </a:ext>
                  </a:extLst>
                </a:gridCol>
              </a:tblGrid>
              <a:tr h="250438">
                <a:tc gridSpan="2">
                  <a:txBody>
                    <a:bodyPr/>
                    <a:lstStyle/>
                    <a:p>
                      <a:r>
                        <a:rPr kumimoji="1" lang="en-US" altLang="ja-JP" sz="1600" b="0" dirty="0"/>
                        <a:t>STEP0.</a:t>
                      </a:r>
                      <a:r>
                        <a:rPr kumimoji="1" lang="ja-JP" altLang="en-US" sz="1600" b="0" dirty="0"/>
                        <a:t>エリア選定</a:t>
                      </a:r>
                    </a:p>
                  </a:txBody>
                  <a:tcPr>
                    <a:solidFill>
                      <a:schemeClr val="accent2">
                        <a:lumMod val="60000"/>
                        <a:lumOff val="40000"/>
                      </a:schemeClr>
                    </a:solidFill>
                  </a:tcPr>
                </a:tc>
                <a:tc hMerge="1">
                  <a:txBody>
                    <a:bodyPr/>
                    <a:lstStyle/>
                    <a:p>
                      <a:endParaRPr kumimoji="1" lang="ja-JP" altLang="en-US"/>
                    </a:p>
                  </a:txBody>
                  <a:tcPr/>
                </a:tc>
                <a:tc>
                  <a:txBody>
                    <a:bodyPr/>
                    <a:lstStyle/>
                    <a:p>
                      <a:endParaRPr kumimoji="1" lang="ja-JP" altLang="en-US" sz="1600" dirty="0"/>
                    </a:p>
                  </a:txBody>
                  <a:tcPr>
                    <a:solidFill>
                      <a:schemeClr val="accent2">
                        <a:lumMod val="60000"/>
                        <a:lumOff val="40000"/>
                      </a:schemeClr>
                    </a:solidFill>
                  </a:tcPr>
                </a:tc>
                <a:extLst>
                  <a:ext uri="{0D108BD9-81ED-4DB2-BD59-A6C34878D82A}">
                    <a16:rowId xmlns:a16="http://schemas.microsoft.com/office/drawing/2014/main" val="10000"/>
                  </a:ext>
                </a:extLst>
              </a:tr>
              <a:tr h="749575">
                <a:tc>
                  <a:txBody>
                    <a:bodyPr/>
                    <a:lstStyle/>
                    <a:p>
                      <a:r>
                        <a:rPr lang="ja-JP" altLang="en-US" sz="1400" dirty="0"/>
                        <a:t>　エリア選定のための調査</a:t>
                      </a:r>
                      <a:r>
                        <a:rPr kumimoji="1" lang="ja-JP" altLang="en-US" sz="1600" b="0" dirty="0"/>
                        <a:t>　</a:t>
                      </a:r>
                    </a:p>
                  </a:txBody>
                  <a:tcPr>
                    <a:solidFill>
                      <a:schemeClr val="accent2">
                        <a:lumMod val="20000"/>
                        <a:lumOff val="80000"/>
                      </a:schemeClr>
                    </a:solidFill>
                  </a:tcPr>
                </a:tc>
                <a:tc>
                  <a:txBody>
                    <a:bodyPr/>
                    <a:lstStyle/>
                    <a:p>
                      <a:r>
                        <a:rPr kumimoji="1" lang="ja-JP" altLang="en-US" sz="1050" dirty="0"/>
                        <a:t>園児数を調査して発行エリアを決めていきます。</a:t>
                      </a:r>
                    </a:p>
                  </a:txBody>
                  <a:tcPr>
                    <a:solidFill>
                      <a:schemeClr val="accent2">
                        <a:lumMod val="20000"/>
                        <a:lumOff val="80000"/>
                      </a:schemeClr>
                    </a:solidFill>
                  </a:tcPr>
                </a:tc>
                <a:tc>
                  <a:txBody>
                    <a:bodyPr/>
                    <a:lstStyle/>
                    <a:p>
                      <a:r>
                        <a:rPr kumimoji="1" lang="ja-JP" altLang="en-US" sz="1050" dirty="0"/>
                        <a:t>行政の統計情報サイトなどを確認</a:t>
                      </a:r>
                    </a:p>
                  </a:txBody>
                  <a:tcPr>
                    <a:solidFill>
                      <a:schemeClr val="accent2">
                        <a:lumMod val="20000"/>
                        <a:lumOff val="80000"/>
                      </a:schemeClr>
                    </a:solidFill>
                  </a:tcPr>
                </a:tc>
                <a:extLst>
                  <a:ext uri="{0D108BD9-81ED-4DB2-BD59-A6C34878D82A}">
                    <a16:rowId xmlns:a16="http://schemas.microsoft.com/office/drawing/2014/main" val="10001"/>
                  </a:ext>
                </a:extLst>
              </a:tr>
              <a:tr h="250438">
                <a:tc gridSpan="2">
                  <a:txBody>
                    <a:bodyPr/>
                    <a:lstStyle/>
                    <a:p>
                      <a:r>
                        <a:rPr kumimoji="1" lang="en-US" altLang="ja-JP" sz="1600" b="0" dirty="0"/>
                        <a:t>STEP1.KidsDo</a:t>
                      </a:r>
                      <a:r>
                        <a:rPr kumimoji="1" lang="ja-JP" altLang="en-US" sz="1600" b="0" dirty="0"/>
                        <a:t>配布許可獲得活動</a:t>
                      </a:r>
                    </a:p>
                  </a:txBody>
                  <a:tcPr>
                    <a:solidFill>
                      <a:schemeClr val="accent2">
                        <a:lumMod val="60000"/>
                        <a:lumOff val="40000"/>
                      </a:schemeClr>
                    </a:solidFill>
                  </a:tcPr>
                </a:tc>
                <a:tc hMerge="1">
                  <a:txBody>
                    <a:bodyPr/>
                    <a:lstStyle/>
                    <a:p>
                      <a:endParaRPr kumimoji="1" lang="ja-JP" altLang="en-US" dirty="0"/>
                    </a:p>
                  </a:txBody>
                  <a:tcPr/>
                </a:tc>
                <a:tc>
                  <a:txBody>
                    <a:bodyPr/>
                    <a:lstStyle/>
                    <a:p>
                      <a:r>
                        <a:rPr kumimoji="1" lang="ja-JP" altLang="en-US" sz="1600" dirty="0"/>
                        <a:t>ツール</a:t>
                      </a:r>
                    </a:p>
                  </a:txBody>
                  <a:tcPr>
                    <a:solidFill>
                      <a:schemeClr val="accent2">
                        <a:lumMod val="60000"/>
                        <a:lumOff val="40000"/>
                      </a:schemeClr>
                    </a:solidFill>
                  </a:tcPr>
                </a:tc>
                <a:extLst>
                  <a:ext uri="{0D108BD9-81ED-4DB2-BD59-A6C34878D82A}">
                    <a16:rowId xmlns:a16="http://schemas.microsoft.com/office/drawing/2014/main" val="10002"/>
                  </a:ext>
                </a:extLst>
              </a:tr>
              <a:tr h="816374">
                <a:tc>
                  <a:txBody>
                    <a:bodyPr/>
                    <a:lstStyle/>
                    <a:p>
                      <a:r>
                        <a:rPr lang="ja-JP" altLang="en-US" sz="1600" dirty="0"/>
                        <a:t>　</a:t>
                      </a:r>
                      <a:r>
                        <a:rPr lang="ja-JP" altLang="en-US" sz="1400" dirty="0"/>
                        <a:t>幼稚園保育園の管轄への</a:t>
                      </a:r>
                      <a:endParaRPr lang="en-US" altLang="ja-JP" sz="1400" dirty="0"/>
                    </a:p>
                    <a:p>
                      <a:r>
                        <a:rPr lang="ja-JP" altLang="ja-JP" sz="1400" dirty="0"/>
                        <a:t>　</a:t>
                      </a:r>
                      <a:r>
                        <a:rPr lang="ja-JP" altLang="en-US" sz="1400" dirty="0"/>
                        <a:t>許可取り</a:t>
                      </a:r>
                      <a:endParaRPr kumimoji="1" lang="ja-JP" altLang="en-US" sz="1400" dirty="0"/>
                    </a:p>
                  </a:txBody>
                  <a:tcPr>
                    <a:solidFill>
                      <a:schemeClr val="accent2">
                        <a:lumMod val="20000"/>
                        <a:lumOff val="80000"/>
                      </a:schemeClr>
                    </a:solidFill>
                  </a:tcPr>
                </a:tc>
                <a:tc>
                  <a:txBody>
                    <a:bodyPr/>
                    <a:lstStyle/>
                    <a:p>
                      <a:r>
                        <a:rPr kumimoji="1" lang="ja-JP" altLang="en-US" sz="1050" dirty="0"/>
                        <a:t>各幼稚園保育園をまわる前に、管轄組織への説明を行い、訪問する許可を取ります。</a:t>
                      </a:r>
                    </a:p>
                  </a:txBody>
                  <a:tcPr>
                    <a:solidFill>
                      <a:schemeClr val="accent2">
                        <a:lumMod val="20000"/>
                        <a:lumOff val="80000"/>
                      </a:schemeClr>
                    </a:solidFill>
                  </a:tcPr>
                </a:tc>
                <a:tc rowSpan="2">
                  <a:txBody>
                    <a:bodyPr/>
                    <a:lstStyle/>
                    <a:p>
                      <a:endParaRPr kumimoji="1" lang="en-US" altLang="ja-JP" sz="1050" dirty="0"/>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050" dirty="0"/>
                        <a:t>【</a:t>
                      </a:r>
                      <a:r>
                        <a:rPr kumimoji="1" lang="ja-JP" altLang="en-US" sz="1050"/>
                        <a:t>事前資料送付時</a:t>
                      </a:r>
                      <a:r>
                        <a:rPr kumimoji="1" lang="en-US" altLang="ja-JP" sz="1050" dirty="0"/>
                        <a:t>】</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050" dirty="0" err="1"/>
                        <a:t>KidsDo</a:t>
                      </a:r>
                      <a:r>
                        <a:rPr kumimoji="1" lang="ja-JP" altLang="en-US" sz="1050"/>
                        <a:t>配布先開拓用媒体資料</a:t>
                      </a:r>
                      <a:r>
                        <a:rPr kumimoji="1" lang="en-US" altLang="ja-JP" sz="1050" dirty="0"/>
                        <a:t>.pdf</a:t>
                      </a:r>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050"/>
                        <a:t>幼稚園保育園への事前案内書面</a:t>
                      </a:r>
                      <a:r>
                        <a:rPr kumimoji="1" lang="en-US" altLang="ja-JP" sz="1050" dirty="0"/>
                        <a:t>.docx</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050" dirty="0" err="1"/>
                        <a:t>KidsDo</a:t>
                      </a:r>
                      <a:r>
                        <a:rPr kumimoji="1" lang="ja-JP" altLang="en-US" sz="1050"/>
                        <a:t>見本誌</a:t>
                      </a:r>
                      <a:endParaRPr kumimoji="1" lang="en-US" altLang="ja-JP" sz="1050" dirty="0"/>
                    </a:p>
                    <a:p>
                      <a:endParaRPr kumimoji="1" lang="en-US" altLang="ja-JP" sz="1050" dirty="0"/>
                    </a:p>
                    <a:p>
                      <a:endParaRPr kumimoji="1" lang="en-US" altLang="ja-JP" sz="1050" dirty="0"/>
                    </a:p>
                    <a:p>
                      <a:r>
                        <a:rPr kumimoji="1" lang="en-US" altLang="ja-JP" sz="1050" dirty="0"/>
                        <a:t>【</a:t>
                      </a:r>
                      <a:r>
                        <a:rPr kumimoji="1" lang="ja-JP" altLang="en-US" sz="1050"/>
                        <a:t>面談時</a:t>
                      </a:r>
                      <a:r>
                        <a:rPr kumimoji="1" lang="en-US" altLang="ja-JP" sz="1050" dirty="0"/>
                        <a:t>】</a:t>
                      </a:r>
                    </a:p>
                    <a:p>
                      <a:r>
                        <a:rPr kumimoji="1" lang="en-US" altLang="ja-JP" sz="1050" dirty="0" err="1"/>
                        <a:t>KidsDo</a:t>
                      </a:r>
                      <a:r>
                        <a:rPr kumimoji="1" lang="ja-JP" altLang="en-US" sz="1050" dirty="0"/>
                        <a:t>説明</a:t>
                      </a:r>
                      <a:r>
                        <a:rPr kumimoji="1" lang="en-US" altLang="ja-JP" sz="1050" dirty="0"/>
                        <a:t>_</a:t>
                      </a:r>
                      <a:r>
                        <a:rPr kumimoji="1" lang="ja-JP" altLang="en-US" sz="1050" dirty="0"/>
                        <a:t>幼稚園保育所用</a:t>
                      </a:r>
                      <a:r>
                        <a:rPr kumimoji="1" lang="en-US" altLang="ja-JP" sz="1050" dirty="0"/>
                        <a:t>.ppt</a:t>
                      </a:r>
                    </a:p>
                    <a:p>
                      <a:r>
                        <a:rPr kumimoji="1" lang="en-US" altLang="ja-JP" sz="1050" dirty="0" err="1"/>
                        <a:t>KidsDo</a:t>
                      </a:r>
                      <a:r>
                        <a:rPr kumimoji="1" lang="ja-JP" altLang="en-US" sz="1050"/>
                        <a:t>配布先開拓用媒体資料</a:t>
                      </a:r>
                      <a:endParaRPr kumimoji="1" lang="en-US" altLang="ja-JP" sz="1050" dirty="0"/>
                    </a:p>
                    <a:p>
                      <a:r>
                        <a:rPr kumimoji="1" lang="en-US" altLang="ja-JP" sz="1050" dirty="0" err="1"/>
                        <a:t>KidsDo</a:t>
                      </a:r>
                      <a:r>
                        <a:rPr kumimoji="1" lang="ja-JP" altLang="en-US" sz="1050" dirty="0"/>
                        <a:t>見本誌</a:t>
                      </a:r>
                      <a:endParaRPr kumimoji="1" lang="en-US" altLang="ja-JP" sz="1050" dirty="0"/>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050" dirty="0"/>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050" dirty="0"/>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050" dirty="0"/>
                    </a:p>
                  </a:txBody>
                  <a:tcPr>
                    <a:solidFill>
                      <a:schemeClr val="accent2">
                        <a:lumMod val="20000"/>
                        <a:lumOff val="80000"/>
                      </a:schemeClr>
                    </a:solidFill>
                  </a:tcPr>
                </a:tc>
                <a:extLst>
                  <a:ext uri="{0D108BD9-81ED-4DB2-BD59-A6C34878D82A}">
                    <a16:rowId xmlns:a16="http://schemas.microsoft.com/office/drawing/2014/main" val="10004"/>
                  </a:ext>
                </a:extLst>
              </a:tr>
              <a:tr h="1048653">
                <a:tc>
                  <a:txBody>
                    <a:bodyPr/>
                    <a:lstStyle/>
                    <a:p>
                      <a:r>
                        <a:rPr kumimoji="1" lang="ja-JP" altLang="en-US" dirty="0"/>
                        <a:t>　</a:t>
                      </a:r>
                      <a:r>
                        <a:rPr kumimoji="1" lang="ja-JP" altLang="en-US" sz="1400" dirty="0"/>
                        <a:t>各幼稚園保育園への説明と</a:t>
                      </a:r>
                      <a:endParaRPr kumimoji="1" lang="en-US" altLang="ja-JP" sz="1400" dirty="0"/>
                    </a:p>
                    <a:p>
                      <a:r>
                        <a:rPr kumimoji="1" lang="ja-JP" altLang="ja-JP" sz="1800" dirty="0"/>
                        <a:t>　</a:t>
                      </a:r>
                      <a:r>
                        <a:rPr kumimoji="1" lang="ja-JP" altLang="en-US" sz="1400" dirty="0"/>
                        <a:t>配布許可獲得</a:t>
                      </a:r>
                    </a:p>
                  </a:txBody>
                  <a:tcPr>
                    <a:solidFill>
                      <a:schemeClr val="accent2">
                        <a:lumMod val="20000"/>
                        <a:lumOff val="80000"/>
                      </a:schemeClr>
                    </a:solidFill>
                  </a:tcPr>
                </a:tc>
                <a:tc>
                  <a:txBody>
                    <a:bodyPr/>
                    <a:lstStyle/>
                    <a:p>
                      <a:r>
                        <a:rPr kumimoji="1" lang="ja-JP" altLang="en-US" sz="1050" dirty="0"/>
                        <a:t>各幼稚園、保育園をまわって、</a:t>
                      </a:r>
                      <a:r>
                        <a:rPr kumimoji="1" lang="en-US" altLang="ja-JP" sz="1050" dirty="0" err="1"/>
                        <a:t>KidsDo</a:t>
                      </a:r>
                      <a:r>
                        <a:rPr kumimoji="1" lang="ja-JP" altLang="en-US" sz="1050" dirty="0"/>
                        <a:t>の媒体について説明を行い、設置の許可を獲得していきます。</a:t>
                      </a:r>
                      <a:endParaRPr kumimoji="1" lang="en-US" altLang="ja-JP" sz="1050" dirty="0"/>
                    </a:p>
                  </a:txBody>
                  <a:tcPr>
                    <a:solidFill>
                      <a:schemeClr val="accent2">
                        <a:lumMod val="20000"/>
                        <a:lumOff val="80000"/>
                      </a:schemeClr>
                    </a:solidFill>
                  </a:tcPr>
                </a:tc>
                <a:tc vMerge="1">
                  <a:txBody>
                    <a:bodyPr/>
                    <a:lstStyle/>
                    <a:p>
                      <a:endParaRPr kumimoji="1" lang="en-US" altLang="ja-JP" sz="1050" dirty="0"/>
                    </a:p>
                  </a:txBody>
                  <a:tcPr>
                    <a:solidFill>
                      <a:schemeClr val="accent2">
                        <a:lumMod val="20000"/>
                        <a:lumOff val="80000"/>
                      </a:schemeClr>
                    </a:solidFill>
                  </a:tcPr>
                </a:tc>
                <a:extLst>
                  <a:ext uri="{0D108BD9-81ED-4DB2-BD59-A6C34878D82A}">
                    <a16:rowId xmlns:a16="http://schemas.microsoft.com/office/drawing/2014/main" val="10005"/>
                  </a:ext>
                </a:extLst>
              </a:tr>
              <a:tr h="1381831">
                <a:tc>
                  <a:txBody>
                    <a:bodyPr/>
                    <a:lstStyle/>
                    <a:p>
                      <a:r>
                        <a:rPr kumimoji="1" lang="ja-JP" altLang="en-US" sz="1400" dirty="0"/>
                        <a:t>　幼稚園保育園以外の</a:t>
                      </a:r>
                      <a:endParaRPr kumimoji="1" lang="en-US" altLang="ja-JP" sz="1400" dirty="0"/>
                    </a:p>
                    <a:p>
                      <a:r>
                        <a:rPr kumimoji="1" lang="ja-JP" altLang="ja-JP" sz="1400" dirty="0"/>
                        <a:t>　</a:t>
                      </a:r>
                      <a:r>
                        <a:rPr kumimoji="1" lang="ja-JP" altLang="en-US" sz="1400" dirty="0"/>
                        <a:t>配布先開拓</a:t>
                      </a:r>
                    </a:p>
                  </a:txBody>
                  <a:tcPr>
                    <a:solidFill>
                      <a:schemeClr val="accent2">
                        <a:lumMod val="20000"/>
                        <a:lumOff val="80000"/>
                      </a:schemeClr>
                    </a:solidFill>
                  </a:tcPr>
                </a:tc>
                <a:tc>
                  <a:txBody>
                    <a:bodyPr/>
                    <a:lstStyle/>
                    <a:p>
                      <a:r>
                        <a:rPr kumimoji="1" lang="ja-JP" altLang="en-US" sz="1050" dirty="0"/>
                        <a:t>スーパーや病院、子育て関連の施設など、幼稚園保育園以外の配布先を開拓します。</a:t>
                      </a:r>
                    </a:p>
                  </a:txBody>
                  <a:tcPr>
                    <a:solidFill>
                      <a:schemeClr val="accent2">
                        <a:lumMod val="20000"/>
                        <a:lumOff val="80000"/>
                      </a:schemeClr>
                    </a:solidFill>
                  </a:tcPr>
                </a:tc>
                <a:tc>
                  <a:txBody>
                    <a:bodyPr/>
                    <a:lstStyle/>
                    <a:p>
                      <a:r>
                        <a:rPr kumimoji="1" lang="en-US" altLang="ja-JP" sz="1050" dirty="0" err="1"/>
                        <a:t>KidsDo</a:t>
                      </a:r>
                      <a:r>
                        <a:rPr kumimoji="1" lang="ja-JP" altLang="en-US" sz="1050" dirty="0"/>
                        <a:t>配布先開拓用媒体資料</a:t>
                      </a:r>
                      <a:r>
                        <a:rPr kumimoji="1" lang="en-US" altLang="ja-JP" sz="1050" dirty="0"/>
                        <a:t>.</a:t>
                      </a:r>
                      <a:r>
                        <a:rPr kumimoji="1" lang="en-US" altLang="ja-JP" sz="1050" dirty="0" err="1"/>
                        <a:t>pdf</a:t>
                      </a:r>
                      <a:endParaRPr kumimoji="1" lang="en-US" altLang="ja-JP" sz="1050" dirty="0"/>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050" dirty="0" err="1"/>
                        <a:t>KidsDo</a:t>
                      </a:r>
                      <a:r>
                        <a:rPr kumimoji="1" lang="ja-JP" altLang="en-US" sz="1050"/>
                        <a:t>見本誌</a:t>
                      </a:r>
                      <a:endParaRPr kumimoji="1" lang="en-US" altLang="ja-JP" sz="1050" dirty="0"/>
                    </a:p>
                    <a:p>
                      <a:pPr marL="0" marR="0" indent="0" algn="l" defTabSz="457200" rtl="0" eaLnBrk="1" fontAlgn="auto" latinLnBrk="0" hangingPunct="1">
                        <a:lnSpc>
                          <a:spcPct val="100000"/>
                        </a:lnSpc>
                        <a:spcBef>
                          <a:spcPts val="0"/>
                        </a:spcBef>
                        <a:spcAft>
                          <a:spcPts val="0"/>
                        </a:spcAft>
                        <a:buClrTx/>
                        <a:buSzTx/>
                        <a:buFontTx/>
                        <a:buNone/>
                        <a:tabLst/>
                        <a:defRPr/>
                      </a:pPr>
                      <a:r>
                        <a:rPr kumimoji="1" lang="en" altLang="ja-JP" sz="1050" dirty="0" err="1"/>
                        <a:t>KidsDo</a:t>
                      </a:r>
                      <a:r>
                        <a:rPr kumimoji="1" lang="ja-JP" altLang="en-US" sz="1050"/>
                        <a:t>発行のお知らせ（病院用）</a:t>
                      </a:r>
                      <a:endParaRPr kumimoji="1" lang="ja-JP" altLang="en-US" sz="1050" dirty="0"/>
                    </a:p>
                  </a:txBody>
                  <a:tcPr>
                    <a:solidFill>
                      <a:schemeClr val="accent2">
                        <a:lumMod val="20000"/>
                        <a:lumOff val="80000"/>
                      </a:schemeClr>
                    </a:solidFill>
                  </a:tcPr>
                </a:tc>
                <a:extLst>
                  <a:ext uri="{0D108BD9-81ED-4DB2-BD59-A6C34878D82A}">
                    <a16:rowId xmlns:a16="http://schemas.microsoft.com/office/drawing/2014/main" val="10006"/>
                  </a:ext>
                </a:extLst>
              </a:tr>
            </a:tbl>
          </a:graphicData>
        </a:graphic>
      </p:graphicFrame>
      <p:sp>
        <p:nvSpPr>
          <p:cNvPr id="5" name="正方形/長方形 4"/>
          <p:cNvSpPr/>
          <p:nvPr/>
        </p:nvSpPr>
        <p:spPr>
          <a:xfrm>
            <a:off x="0" y="0"/>
            <a:ext cx="1643063"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6" name="正方形/長方形 5"/>
          <p:cNvSpPr/>
          <p:nvPr/>
        </p:nvSpPr>
        <p:spPr>
          <a:xfrm>
            <a:off x="1643063" y="0"/>
            <a:ext cx="7500937" cy="142875"/>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7" name="正方形/長方形 6"/>
          <p:cNvSpPr/>
          <p:nvPr/>
        </p:nvSpPr>
        <p:spPr>
          <a:xfrm>
            <a:off x="0" y="6715125"/>
            <a:ext cx="9144000"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8" name="図 9" descr="クラウドマネージメント協会ロゴ.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34838" y="188641"/>
            <a:ext cx="1309161" cy="312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テキスト ボックス 8"/>
          <p:cNvSpPr txBox="1"/>
          <p:nvPr/>
        </p:nvSpPr>
        <p:spPr>
          <a:xfrm>
            <a:off x="536576" y="6352053"/>
            <a:ext cx="4580400" cy="369332"/>
          </a:xfrm>
          <a:prstGeom prst="rect">
            <a:avLst/>
          </a:prstGeom>
          <a:noFill/>
        </p:spPr>
        <p:txBody>
          <a:bodyPr wrap="none" rtlCol="0">
            <a:spAutoFit/>
          </a:bodyPr>
          <a:lstStyle/>
          <a:p>
            <a:r>
              <a:rPr kumimoji="1" lang="ja-JP" altLang="en-US" dirty="0"/>
              <a:t>詳細については、次頁以降をご確認ください。</a:t>
            </a:r>
          </a:p>
        </p:txBody>
      </p:sp>
    </p:spTree>
    <p:extLst>
      <p:ext uri="{BB962C8B-B14F-4D97-AF65-F5344CB8AC3E}">
        <p14:creationId xmlns:p14="http://schemas.microsoft.com/office/powerpoint/2010/main" val="3410714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457199" y="113643"/>
            <a:ext cx="8229600" cy="512455"/>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3200" dirty="0"/>
              <a:t>STEP0.</a:t>
            </a:r>
            <a:r>
              <a:rPr lang="ja-JP" altLang="en-US" sz="3200" dirty="0"/>
              <a:t>エリア選定</a:t>
            </a:r>
          </a:p>
        </p:txBody>
      </p:sp>
      <p:sp>
        <p:nvSpPr>
          <p:cNvPr id="9" name="正方形/長方形 8"/>
          <p:cNvSpPr/>
          <p:nvPr/>
        </p:nvSpPr>
        <p:spPr>
          <a:xfrm>
            <a:off x="0" y="0"/>
            <a:ext cx="1643063"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10" name="正方形/長方形 9"/>
          <p:cNvSpPr/>
          <p:nvPr/>
        </p:nvSpPr>
        <p:spPr>
          <a:xfrm>
            <a:off x="1643063" y="0"/>
            <a:ext cx="7500937" cy="142875"/>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正方形/長方形 10"/>
          <p:cNvSpPr/>
          <p:nvPr/>
        </p:nvSpPr>
        <p:spPr>
          <a:xfrm>
            <a:off x="0" y="6715125"/>
            <a:ext cx="9144000"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13" name="図 9" descr="クラウドマネージメント協会ロゴ.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34838" y="188641"/>
            <a:ext cx="1309161" cy="312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角丸四角形 1"/>
          <p:cNvSpPr/>
          <p:nvPr/>
        </p:nvSpPr>
        <p:spPr>
          <a:xfrm>
            <a:off x="323040" y="935637"/>
            <a:ext cx="4524543" cy="37565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dirty="0"/>
              <a:t>想定エリアでの幼稚園保育園の園児数確認</a:t>
            </a:r>
            <a:endParaRPr lang="en-US" altLang="ja-JP" dirty="0"/>
          </a:p>
        </p:txBody>
      </p:sp>
      <p:sp>
        <p:nvSpPr>
          <p:cNvPr id="4" name="テキスト ボックス 3"/>
          <p:cNvSpPr txBox="1"/>
          <p:nvPr/>
        </p:nvSpPr>
        <p:spPr>
          <a:xfrm>
            <a:off x="930164" y="1427571"/>
            <a:ext cx="7635424" cy="307777"/>
          </a:xfrm>
          <a:prstGeom prst="rect">
            <a:avLst/>
          </a:prstGeom>
          <a:solidFill>
            <a:srgbClr val="F2DCDB"/>
          </a:solidFill>
        </p:spPr>
        <p:txBody>
          <a:bodyPr wrap="none" rtlCol="0">
            <a:spAutoFit/>
          </a:bodyPr>
          <a:lstStyle/>
          <a:p>
            <a:r>
              <a:rPr lang="ja-JP" altLang="en-US" sz="1400" dirty="0">
                <a:solidFill>
                  <a:srgbClr val="000000"/>
                </a:solidFill>
                <a:latin typeface="ＭＳ Ｐゴシック"/>
                <a:cs typeface="ＭＳ Ｐゴシック"/>
              </a:rPr>
              <a:t>想定するエリア内での幼稚園、保育園の園児数</a:t>
            </a:r>
            <a:r>
              <a:rPr lang="ja-JP" altLang="en-US" sz="1400">
                <a:solidFill>
                  <a:srgbClr val="000000"/>
                </a:solidFill>
                <a:latin typeface="ＭＳ Ｐゴシック"/>
                <a:cs typeface="ＭＳ Ｐゴシック"/>
              </a:rPr>
              <a:t>で、２０，０００部以上確保</a:t>
            </a:r>
            <a:r>
              <a:rPr lang="ja-JP" altLang="en-US" sz="1400" dirty="0">
                <a:solidFill>
                  <a:srgbClr val="000000"/>
                </a:solidFill>
                <a:latin typeface="ＭＳ Ｐゴシック"/>
                <a:cs typeface="ＭＳ Ｐゴシック"/>
              </a:rPr>
              <a:t>できるかを確認します。</a:t>
            </a:r>
            <a:endParaRPr lang="en-US" altLang="ja-JP" sz="1400" dirty="0"/>
          </a:p>
        </p:txBody>
      </p:sp>
      <p:sp>
        <p:nvSpPr>
          <p:cNvPr id="14" name="テキスト ボックス 13"/>
          <p:cNvSpPr txBox="1"/>
          <p:nvPr/>
        </p:nvSpPr>
        <p:spPr>
          <a:xfrm>
            <a:off x="930164" y="1788642"/>
            <a:ext cx="7505916" cy="3600985"/>
          </a:xfrm>
          <a:prstGeom prst="rect">
            <a:avLst/>
          </a:prstGeom>
          <a:noFill/>
        </p:spPr>
        <p:txBody>
          <a:bodyPr wrap="square" rtlCol="0">
            <a:spAutoFit/>
          </a:bodyPr>
          <a:lstStyle/>
          <a:p>
            <a:r>
              <a:rPr lang="ja-JP" altLang="en-US" sz="1200" dirty="0"/>
              <a:t>園児数の確認方法については、以下の</a:t>
            </a:r>
            <a:r>
              <a:rPr lang="en-US" altLang="ja-JP" sz="1200" dirty="0"/>
              <a:t>3</a:t>
            </a:r>
            <a:r>
              <a:rPr lang="ja-JP" altLang="en-US" sz="1200" dirty="0"/>
              <a:t>パータンから入手できます。</a:t>
            </a:r>
            <a:endParaRPr lang="en-US" altLang="ja-JP" sz="1200" dirty="0"/>
          </a:p>
          <a:p>
            <a:endParaRPr lang="ja-JP" altLang="en-US" sz="1200" dirty="0"/>
          </a:p>
          <a:p>
            <a:r>
              <a:rPr lang="ja-JP" altLang="en-US" sz="1200" u="sng" dirty="0"/>
              <a:t>・管轄組織のウェブサイトの一覧から確認</a:t>
            </a:r>
            <a:endParaRPr lang="en-US" altLang="ja-JP" sz="1200" u="sng" dirty="0"/>
          </a:p>
          <a:p>
            <a:r>
              <a:rPr lang="ja-JP" altLang="ja-JP" sz="1200" dirty="0"/>
              <a:t>　</a:t>
            </a:r>
            <a:r>
              <a:rPr lang="ja-JP" altLang="en-US" sz="1200" dirty="0"/>
              <a:t>基本的に幼稚園保育園は私立もしくは公立に分けられます。</a:t>
            </a:r>
            <a:endParaRPr lang="en-US" altLang="ja-JP" sz="1200" dirty="0"/>
          </a:p>
          <a:p>
            <a:r>
              <a:rPr lang="ja-JP" altLang="en-US" sz="1200" dirty="0"/>
              <a:t>　幼稚園は文部科学省幼児教育科の所管学校、保育園は厚生労働省児童家庭局が管轄する児童福祉施設として</a:t>
            </a:r>
            <a:endParaRPr lang="en-US" altLang="ja-JP" sz="1200" dirty="0"/>
          </a:p>
          <a:p>
            <a:r>
              <a:rPr lang="ja-JP" altLang="en-US" sz="1200" dirty="0"/>
              <a:t>　位置づけられます。そのため、それぞれの管轄組織のウェブサイトを確認します。</a:t>
            </a:r>
            <a:endParaRPr lang="en-US" altLang="ja-JP" sz="1200" dirty="0"/>
          </a:p>
          <a:p>
            <a:r>
              <a:rPr lang="ja-JP" altLang="ja-JP" sz="1200" dirty="0"/>
              <a:t>　</a:t>
            </a:r>
            <a:r>
              <a:rPr lang="ja-JP" altLang="en-US" sz="1200" dirty="0"/>
              <a:t>そのウェブサイト上に、幼稚園保育園の一覧や園児数がリスト化されている場合があります。</a:t>
            </a:r>
            <a:endParaRPr lang="en-US" altLang="ja-JP" sz="1200" dirty="0"/>
          </a:p>
          <a:p>
            <a:r>
              <a:rPr lang="ja-JP" altLang="en-US" sz="1200" dirty="0"/>
              <a:t>　例）呉市の保育園一覧</a:t>
            </a:r>
            <a:endParaRPr lang="en-US" altLang="ja-JP" sz="1200" dirty="0"/>
          </a:p>
          <a:p>
            <a:r>
              <a:rPr lang="ja-JP" altLang="ja-JP" sz="1200" dirty="0"/>
              <a:t>　</a:t>
            </a:r>
            <a:r>
              <a:rPr lang="en-US" altLang="ja-JP" sz="1200" dirty="0"/>
              <a:t>http://</a:t>
            </a:r>
            <a:r>
              <a:rPr lang="en-US" altLang="ja-JP" sz="1200" dirty="0" err="1"/>
              <a:t>www.city.kure.lg.jp</a:t>
            </a:r>
            <a:r>
              <a:rPr lang="en-US" altLang="ja-JP" sz="1200" dirty="0"/>
              <a:t>/~</a:t>
            </a:r>
            <a:r>
              <a:rPr lang="en-US" altLang="ja-JP" sz="1200" dirty="0" err="1"/>
              <a:t>kodosise</a:t>
            </a:r>
            <a:r>
              <a:rPr lang="en-US" altLang="ja-JP" sz="1200" dirty="0"/>
              <a:t>/</a:t>
            </a:r>
            <a:endParaRPr lang="ja-JP" altLang="en-US" sz="1200" dirty="0"/>
          </a:p>
          <a:p>
            <a:r>
              <a:rPr lang="ja-JP" altLang="en-US" sz="1200" dirty="0"/>
              <a:t>　</a:t>
            </a:r>
          </a:p>
          <a:p>
            <a:r>
              <a:rPr lang="ja-JP" altLang="en-US" sz="1200" u="sng" dirty="0"/>
              <a:t>・市役所などから各幼稚園の定員数一覧表の入手</a:t>
            </a:r>
          </a:p>
          <a:p>
            <a:r>
              <a:rPr lang="ja-JP" altLang="en-US" sz="1200" dirty="0"/>
              <a:t>　市役所の担当部署では、幼稚園保育園と園児数の一覧をリスト化しています。</a:t>
            </a:r>
            <a:endParaRPr lang="en-US" altLang="ja-JP" sz="1200" dirty="0"/>
          </a:p>
          <a:p>
            <a:r>
              <a:rPr lang="ja-JP" altLang="ja-JP" sz="1200" dirty="0"/>
              <a:t>　</a:t>
            </a:r>
            <a:r>
              <a:rPr lang="ja-JP" altLang="en-US" sz="1200" dirty="0"/>
              <a:t>それが入手できる場合には、その内容を元にして園児数を確認します。</a:t>
            </a:r>
            <a:endParaRPr lang="en-US" altLang="ja-JP" sz="1200" dirty="0"/>
          </a:p>
          <a:p>
            <a:endParaRPr lang="ja-JP" altLang="en-US" sz="1200" dirty="0"/>
          </a:p>
          <a:p>
            <a:r>
              <a:rPr lang="ja-JP" altLang="en-US" sz="1200" u="sng" dirty="0"/>
              <a:t>・人口の統計情報から確認する</a:t>
            </a:r>
            <a:endParaRPr lang="en-US" altLang="ja-JP" sz="1200" u="sng" dirty="0"/>
          </a:p>
          <a:p>
            <a:r>
              <a:rPr lang="ja-JP" altLang="en-US" sz="1200" dirty="0"/>
              <a:t>　各自治体が、年齢別の人口をまとめていますので、その内容を確認します。</a:t>
            </a:r>
            <a:endParaRPr lang="en-US" altLang="ja-JP" sz="1200" dirty="0"/>
          </a:p>
          <a:p>
            <a:r>
              <a:rPr lang="ja-JP" altLang="ja-JP" sz="1200" dirty="0"/>
              <a:t>　</a:t>
            </a:r>
            <a:r>
              <a:rPr lang="ja-JP" altLang="en-US" sz="1200" dirty="0"/>
              <a:t>例）広島市の場合</a:t>
            </a:r>
          </a:p>
          <a:p>
            <a:r>
              <a:rPr lang="ja-JP" altLang="en-US" sz="1200" dirty="0"/>
              <a:t>　</a:t>
            </a:r>
            <a:r>
              <a:rPr lang="en-US" altLang="ja-JP" sz="1200" dirty="0"/>
              <a:t>http://</a:t>
            </a:r>
            <a:r>
              <a:rPr lang="en-US" altLang="ja-JP" sz="1200" dirty="0" err="1"/>
              <a:t>www.city.hiroshima.lg.jp</a:t>
            </a:r>
            <a:r>
              <a:rPr lang="en-US" altLang="ja-JP" sz="1200" dirty="0"/>
              <a:t>/www/contents/0000000000000/1297150061355/</a:t>
            </a:r>
          </a:p>
          <a:p>
            <a:r>
              <a:rPr lang="ja-JP" altLang="en-US" sz="1200" dirty="0"/>
              <a:t>　</a:t>
            </a:r>
            <a:r>
              <a:rPr lang="en-US" altLang="ja-JP" sz="1200" dirty="0"/>
              <a:t>http://</a:t>
            </a:r>
            <a:r>
              <a:rPr lang="en-US" altLang="ja-JP" sz="1200" dirty="0" err="1"/>
              <a:t>toukei.pref.hiroshima.lg.jp</a:t>
            </a:r>
            <a:r>
              <a:rPr lang="en-US" altLang="ja-JP" sz="1200" dirty="0"/>
              <a:t>/Folder12/File1201.html</a:t>
            </a:r>
          </a:p>
        </p:txBody>
      </p:sp>
      <p:sp>
        <p:nvSpPr>
          <p:cNvPr id="24" name="下矢印 23"/>
          <p:cNvSpPr/>
          <p:nvPr/>
        </p:nvSpPr>
        <p:spPr>
          <a:xfrm>
            <a:off x="457199" y="1427571"/>
            <a:ext cx="285143" cy="374357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969340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457199" y="113643"/>
            <a:ext cx="8229600" cy="512455"/>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3200" dirty="0"/>
              <a:t>STEP1.KidsDo</a:t>
            </a:r>
            <a:r>
              <a:rPr lang="ja-JP" altLang="en-US" sz="3200" dirty="0"/>
              <a:t>配布許可獲得活動</a:t>
            </a:r>
            <a:r>
              <a:rPr lang="ja-JP" altLang="en-US" sz="3200"/>
              <a:t>（その１）</a:t>
            </a:r>
            <a:endParaRPr lang="ja-JP" altLang="en-US" sz="3200" dirty="0"/>
          </a:p>
        </p:txBody>
      </p:sp>
      <p:sp>
        <p:nvSpPr>
          <p:cNvPr id="9" name="正方形/長方形 8"/>
          <p:cNvSpPr/>
          <p:nvPr/>
        </p:nvSpPr>
        <p:spPr>
          <a:xfrm>
            <a:off x="0" y="0"/>
            <a:ext cx="1643063"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10" name="正方形/長方形 9"/>
          <p:cNvSpPr/>
          <p:nvPr/>
        </p:nvSpPr>
        <p:spPr>
          <a:xfrm>
            <a:off x="1643063" y="0"/>
            <a:ext cx="7500937" cy="142875"/>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正方形/長方形 10"/>
          <p:cNvSpPr/>
          <p:nvPr/>
        </p:nvSpPr>
        <p:spPr>
          <a:xfrm>
            <a:off x="0" y="6715125"/>
            <a:ext cx="9144000"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13" name="図 9" descr="クラウドマネージメント協会ロゴ.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34838" y="188641"/>
            <a:ext cx="1309161" cy="312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角丸四角形 1"/>
          <p:cNvSpPr/>
          <p:nvPr/>
        </p:nvSpPr>
        <p:spPr>
          <a:xfrm>
            <a:off x="323040" y="1060377"/>
            <a:ext cx="4193619" cy="37565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dirty="0"/>
              <a:t>幼稚園保育園の管轄への許可取り</a:t>
            </a:r>
            <a:endParaRPr lang="en-US" altLang="ja-JP" dirty="0"/>
          </a:p>
        </p:txBody>
      </p:sp>
      <p:sp>
        <p:nvSpPr>
          <p:cNvPr id="12" name="角丸四角形 11"/>
          <p:cNvSpPr/>
          <p:nvPr/>
        </p:nvSpPr>
        <p:spPr>
          <a:xfrm>
            <a:off x="323040" y="4810884"/>
            <a:ext cx="4524543" cy="37565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dirty="0"/>
              <a:t>各幼稚園保育園への説明と配布許可獲得</a:t>
            </a:r>
          </a:p>
        </p:txBody>
      </p:sp>
      <p:sp>
        <p:nvSpPr>
          <p:cNvPr id="3" name="下矢印 2"/>
          <p:cNvSpPr/>
          <p:nvPr/>
        </p:nvSpPr>
        <p:spPr>
          <a:xfrm>
            <a:off x="457199" y="1563651"/>
            <a:ext cx="285143" cy="313207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sp>
        <p:nvSpPr>
          <p:cNvPr id="4" name="テキスト ボックス 3"/>
          <p:cNvSpPr txBox="1"/>
          <p:nvPr/>
        </p:nvSpPr>
        <p:spPr>
          <a:xfrm>
            <a:off x="930164" y="1563651"/>
            <a:ext cx="4556236" cy="1384995"/>
          </a:xfrm>
          <a:prstGeom prst="rect">
            <a:avLst/>
          </a:prstGeom>
          <a:solidFill>
            <a:srgbClr val="F2DCDB"/>
          </a:solidFill>
        </p:spPr>
        <p:txBody>
          <a:bodyPr wrap="square" rtlCol="0">
            <a:spAutoFit/>
          </a:bodyPr>
          <a:lstStyle/>
          <a:p>
            <a:r>
              <a:rPr lang="ja-JP" altLang="en-US" sz="1400" dirty="0"/>
              <a:t>各幼稚園保育園をまわる前に管轄組織への説明を行い、</a:t>
            </a:r>
            <a:endParaRPr lang="en-US" altLang="ja-JP" sz="1400" dirty="0"/>
          </a:p>
          <a:p>
            <a:r>
              <a:rPr lang="ja-JP" altLang="en-US" sz="1400" dirty="0"/>
              <a:t>各施設を訪問するための許可をもらいます。事前にそれぞれの管轄組織で</a:t>
            </a:r>
            <a:endParaRPr lang="en-US" altLang="ja-JP" sz="1400" dirty="0"/>
          </a:p>
          <a:p>
            <a:r>
              <a:rPr lang="ja-JP" altLang="en-US" sz="1400" dirty="0"/>
              <a:t>許可を得ていくことで、各幼稚園保育園で、管轄組織から許可をもらっていると</a:t>
            </a:r>
            <a:endParaRPr lang="en-US" altLang="ja-JP" sz="1400" dirty="0"/>
          </a:p>
          <a:p>
            <a:r>
              <a:rPr lang="ja-JP" altLang="en-US" sz="1400" dirty="0"/>
              <a:t>伝えることができるので、スムーズに進められます。</a:t>
            </a:r>
            <a:endParaRPr lang="en-US" altLang="ja-JP" sz="1400" dirty="0"/>
          </a:p>
        </p:txBody>
      </p:sp>
      <p:sp>
        <p:nvSpPr>
          <p:cNvPr id="14" name="テキスト ボックス 13"/>
          <p:cNvSpPr txBox="1"/>
          <p:nvPr/>
        </p:nvSpPr>
        <p:spPr>
          <a:xfrm>
            <a:off x="930164" y="2939859"/>
            <a:ext cx="4946320" cy="1938992"/>
          </a:xfrm>
          <a:prstGeom prst="rect">
            <a:avLst/>
          </a:prstGeom>
          <a:noFill/>
        </p:spPr>
        <p:txBody>
          <a:bodyPr wrap="square" rtlCol="0">
            <a:spAutoFit/>
          </a:bodyPr>
          <a:lstStyle/>
          <a:p>
            <a:r>
              <a:rPr lang="ja-JP" altLang="en-US" sz="1200" dirty="0"/>
              <a:t>例）広島の場合　</a:t>
            </a:r>
            <a:r>
              <a:rPr lang="en-US" altLang="ja-JP" sz="1200" dirty="0"/>
              <a:t>※</a:t>
            </a:r>
            <a:r>
              <a:rPr lang="ja-JP" altLang="en-US" sz="1200" dirty="0"/>
              <a:t>市区町村ごとにご確認ください。</a:t>
            </a:r>
            <a:endParaRPr lang="en-US" altLang="ja-JP" sz="1200" dirty="0"/>
          </a:p>
          <a:p>
            <a:r>
              <a:rPr lang="ja-JP" altLang="en-US" sz="1200" dirty="0"/>
              <a:t>市立幼稚園　</a:t>
            </a:r>
            <a:r>
              <a:rPr lang="en-US" altLang="ja-JP" sz="1200" dirty="0"/>
              <a:t>→</a:t>
            </a:r>
            <a:r>
              <a:rPr lang="ja-JP" altLang="en-US" sz="1200" dirty="0"/>
              <a:t>　教育委員会事務局</a:t>
            </a:r>
            <a:endParaRPr lang="en-US" altLang="ja-JP" sz="1200" dirty="0"/>
          </a:p>
          <a:p>
            <a:pPr>
              <a:defRPr/>
            </a:pPr>
            <a:r>
              <a:rPr lang="ja-JP" altLang="en-US" sz="1200" dirty="0"/>
              <a:t>市立保育園　</a:t>
            </a:r>
            <a:r>
              <a:rPr lang="en-US" altLang="ja-JP" sz="1200" dirty="0"/>
              <a:t>→</a:t>
            </a:r>
            <a:r>
              <a:rPr lang="ja-JP" altLang="en-US" sz="1200" dirty="0"/>
              <a:t>　こども未来局</a:t>
            </a:r>
            <a:endParaRPr lang="en-US" altLang="ja-JP" sz="1200" dirty="0"/>
          </a:p>
          <a:p>
            <a:r>
              <a:rPr lang="ja-JP" altLang="en-US" sz="1200" dirty="0"/>
              <a:t>私立保育園　</a:t>
            </a:r>
            <a:r>
              <a:rPr lang="en-US" altLang="ja-JP" sz="1200" dirty="0"/>
              <a:t>→</a:t>
            </a:r>
            <a:r>
              <a:rPr lang="ja-JP" altLang="en-US" sz="1200" dirty="0"/>
              <a:t>　私立保育園協会</a:t>
            </a:r>
            <a:endParaRPr lang="en-US" altLang="ja-JP" sz="1200" dirty="0"/>
          </a:p>
          <a:p>
            <a:r>
              <a:rPr lang="ja-JP" altLang="en-US" sz="1200" dirty="0"/>
              <a:t>私立幼稚園　</a:t>
            </a:r>
            <a:r>
              <a:rPr lang="en-US" altLang="ja-JP" sz="1200" dirty="0"/>
              <a:t>→</a:t>
            </a:r>
            <a:r>
              <a:rPr lang="ja-JP" altLang="en-US" sz="1200" dirty="0"/>
              <a:t>　私立幼稚園協会</a:t>
            </a:r>
            <a:endParaRPr lang="en-US" altLang="ja-JP" sz="1200" dirty="0"/>
          </a:p>
          <a:p>
            <a:endParaRPr lang="en-US" altLang="ja-JP" sz="1200" dirty="0"/>
          </a:p>
          <a:p>
            <a:r>
              <a:rPr lang="ja-JP" altLang="en-US" sz="1200" dirty="0"/>
              <a:t>各管轄組織で園長会議が定期的に開催されているはずです。その場でプレゼンをすることができれば、</a:t>
            </a:r>
            <a:endParaRPr lang="en-US" altLang="ja-JP" sz="1200" dirty="0"/>
          </a:p>
          <a:p>
            <a:r>
              <a:rPr lang="ja-JP" altLang="en-US" sz="1200" dirty="0"/>
              <a:t>その後の各幼稚園、保育園の配布先開拓がスムーズに進められます。</a:t>
            </a:r>
            <a:endParaRPr lang="en-US" altLang="ja-JP" sz="1200" dirty="0"/>
          </a:p>
          <a:p>
            <a:endParaRPr lang="en-US" altLang="ja-JP" sz="1200" dirty="0"/>
          </a:p>
        </p:txBody>
      </p:sp>
      <p:sp>
        <p:nvSpPr>
          <p:cNvPr id="15" name="テキスト ボックス 14"/>
          <p:cNvSpPr txBox="1"/>
          <p:nvPr/>
        </p:nvSpPr>
        <p:spPr>
          <a:xfrm>
            <a:off x="930164" y="5299659"/>
            <a:ext cx="6026610" cy="307777"/>
          </a:xfrm>
          <a:prstGeom prst="rect">
            <a:avLst/>
          </a:prstGeom>
          <a:solidFill>
            <a:srgbClr val="F2DCDB"/>
          </a:solidFill>
        </p:spPr>
        <p:txBody>
          <a:bodyPr wrap="square" rtlCol="0">
            <a:spAutoFit/>
          </a:bodyPr>
          <a:lstStyle/>
          <a:p>
            <a:r>
              <a:rPr lang="ja-JP" altLang="en-US" sz="1400" dirty="0"/>
              <a:t>各幼稚園保育園を訪問し、</a:t>
            </a:r>
            <a:r>
              <a:rPr lang="en-US" altLang="ja-JP" sz="1400" dirty="0" err="1"/>
              <a:t>KidsDo</a:t>
            </a:r>
            <a:r>
              <a:rPr lang="ja-JP" altLang="en-US" sz="1400" dirty="0"/>
              <a:t>の媒体を説明し、設置の許可を獲得します。</a:t>
            </a:r>
            <a:endParaRPr lang="en-US" altLang="ja-JP" sz="1400" dirty="0"/>
          </a:p>
        </p:txBody>
      </p:sp>
      <p:sp>
        <p:nvSpPr>
          <p:cNvPr id="16" name="テキスト ボックス 15"/>
          <p:cNvSpPr txBox="1"/>
          <p:nvPr/>
        </p:nvSpPr>
        <p:spPr>
          <a:xfrm>
            <a:off x="930164" y="5682420"/>
            <a:ext cx="7505916" cy="1015663"/>
          </a:xfrm>
          <a:prstGeom prst="rect">
            <a:avLst/>
          </a:prstGeom>
          <a:noFill/>
        </p:spPr>
        <p:txBody>
          <a:bodyPr wrap="square" rtlCol="0">
            <a:spAutoFit/>
          </a:bodyPr>
          <a:lstStyle/>
          <a:p>
            <a:r>
              <a:rPr lang="ja-JP" altLang="en-US" sz="1200" dirty="0"/>
              <a:t>・各幼稚園保育園の運営の母体は学校法人、お寺、教会など様々です。例えば住職も兼務してる園長などは</a:t>
            </a:r>
            <a:endParaRPr lang="en-US" altLang="ja-JP" sz="1200" dirty="0"/>
          </a:p>
          <a:p>
            <a:r>
              <a:rPr lang="ja-JP" altLang="ja-JP" sz="1200" dirty="0"/>
              <a:t>　</a:t>
            </a:r>
            <a:r>
              <a:rPr lang="ja-JP" altLang="en-US" sz="1200" dirty="0"/>
              <a:t>ほとんど園にいない場合もあるため、事前にアポを取った上で訪問する方が効率的です。</a:t>
            </a:r>
            <a:endParaRPr lang="en-US" altLang="ja-JP" sz="1200" dirty="0"/>
          </a:p>
          <a:p>
            <a:r>
              <a:rPr lang="ja-JP" altLang="en-US" sz="1200" dirty="0"/>
              <a:t>・各園の運営母体が学校法人などの場合、複数の園を運営している場合があります。その場合、母体の</a:t>
            </a:r>
            <a:endParaRPr lang="en-US" altLang="ja-JP" sz="1200" dirty="0"/>
          </a:p>
          <a:p>
            <a:r>
              <a:rPr lang="ja-JP" altLang="ja-JP" sz="1200" dirty="0"/>
              <a:t>　</a:t>
            </a:r>
            <a:r>
              <a:rPr lang="ja-JP" altLang="en-US" sz="1200" dirty="0"/>
              <a:t>法人に直接コンタクトを取れば、複数の園への配布許可を一度に得られる場合があります。</a:t>
            </a:r>
            <a:endParaRPr lang="en-US" altLang="ja-JP" sz="1200" dirty="0"/>
          </a:p>
          <a:p>
            <a:r>
              <a:rPr lang="ja-JP" altLang="ja-JP" sz="1200" dirty="0"/>
              <a:t>　</a:t>
            </a:r>
            <a:r>
              <a:rPr lang="ja-JP" altLang="en-US" sz="1200" dirty="0"/>
              <a:t>ですので、事前に運営している母体は必ずチェックします。</a:t>
            </a:r>
            <a:endParaRPr lang="en-US" altLang="ja-JP" sz="1200" dirty="0"/>
          </a:p>
        </p:txBody>
      </p:sp>
      <p:sp>
        <p:nvSpPr>
          <p:cNvPr id="5" name="正方形/長方形 4"/>
          <p:cNvSpPr/>
          <p:nvPr/>
        </p:nvSpPr>
        <p:spPr>
          <a:xfrm>
            <a:off x="6600584" y="697650"/>
            <a:ext cx="2543415" cy="223320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defRPr/>
            </a:pPr>
            <a:r>
              <a:rPr lang="en-US" altLang="ja-JP" sz="1050" dirty="0"/>
              <a:t>【</a:t>
            </a:r>
            <a:r>
              <a:rPr lang="ja-JP" altLang="en-US" sz="1050"/>
              <a:t>事前資料送付時</a:t>
            </a:r>
            <a:r>
              <a:rPr lang="en-US" altLang="ja-JP" sz="1050" dirty="0"/>
              <a:t>】</a:t>
            </a:r>
          </a:p>
          <a:p>
            <a:pPr>
              <a:defRPr/>
            </a:pPr>
            <a:r>
              <a:rPr lang="en-US" altLang="ja-JP" sz="1050" dirty="0" err="1"/>
              <a:t>KidsDo</a:t>
            </a:r>
            <a:r>
              <a:rPr lang="ja-JP" altLang="en-US" sz="1050"/>
              <a:t>配布先開拓用媒体資料</a:t>
            </a:r>
            <a:r>
              <a:rPr lang="en-US" altLang="ja-JP" sz="1050" dirty="0"/>
              <a:t>.pdf</a:t>
            </a:r>
          </a:p>
          <a:p>
            <a:pPr>
              <a:defRPr/>
            </a:pPr>
            <a:r>
              <a:rPr lang="ja-JP" altLang="en-US" sz="1050"/>
              <a:t>幼稚園保育園への事前案内書面</a:t>
            </a:r>
            <a:r>
              <a:rPr lang="en-US" altLang="ja-JP" sz="1050" dirty="0"/>
              <a:t>.docx</a:t>
            </a:r>
          </a:p>
          <a:p>
            <a:pPr lvl="0">
              <a:defRPr/>
            </a:pPr>
            <a:r>
              <a:rPr lang="en-US" altLang="ja-JP" sz="1050" dirty="0" err="1"/>
              <a:t>KidsDo</a:t>
            </a:r>
            <a:r>
              <a:rPr lang="ja-JP" altLang="en-US" sz="1050"/>
              <a:t>見本誌</a:t>
            </a:r>
            <a:endParaRPr lang="en-US" altLang="ja-JP" sz="1050" dirty="0"/>
          </a:p>
          <a:p>
            <a:endParaRPr lang="en-US" altLang="ja-JP" sz="1050" dirty="0"/>
          </a:p>
          <a:p>
            <a:endParaRPr lang="en-US" altLang="ja-JP" sz="1050" dirty="0"/>
          </a:p>
          <a:p>
            <a:r>
              <a:rPr lang="en-US" altLang="ja-JP" sz="1050" dirty="0"/>
              <a:t>【</a:t>
            </a:r>
            <a:r>
              <a:rPr lang="ja-JP" altLang="en-US" sz="1050"/>
              <a:t>面談時</a:t>
            </a:r>
            <a:r>
              <a:rPr lang="en-US" altLang="ja-JP" sz="1050" dirty="0"/>
              <a:t>】</a:t>
            </a:r>
          </a:p>
          <a:p>
            <a:r>
              <a:rPr lang="en-US" altLang="ja-JP" sz="1050" dirty="0" err="1"/>
              <a:t>KidsDo</a:t>
            </a:r>
            <a:r>
              <a:rPr lang="ja-JP" altLang="en-US" sz="1050"/>
              <a:t>説明</a:t>
            </a:r>
            <a:r>
              <a:rPr lang="en-US" altLang="ja-JP" sz="1050" dirty="0"/>
              <a:t>_</a:t>
            </a:r>
            <a:r>
              <a:rPr lang="ja-JP" altLang="en-US" sz="1050"/>
              <a:t>幼稚園保育所用</a:t>
            </a:r>
            <a:r>
              <a:rPr lang="en-US" altLang="ja-JP" sz="1050" dirty="0"/>
              <a:t>.ppt</a:t>
            </a:r>
          </a:p>
          <a:p>
            <a:r>
              <a:rPr lang="en-US" altLang="ja-JP" sz="1050" dirty="0" err="1"/>
              <a:t>KidsDo</a:t>
            </a:r>
            <a:r>
              <a:rPr lang="ja-JP" altLang="en-US" sz="1050"/>
              <a:t>配布先開拓用媒体資料</a:t>
            </a:r>
            <a:endParaRPr lang="en-US" altLang="ja-JP" sz="1050" dirty="0"/>
          </a:p>
          <a:p>
            <a:r>
              <a:rPr lang="en-US" altLang="ja-JP" sz="1050" dirty="0" err="1"/>
              <a:t>KidsDo</a:t>
            </a:r>
            <a:r>
              <a:rPr lang="ja-JP" altLang="en-US" sz="1050"/>
              <a:t>見本誌</a:t>
            </a:r>
            <a:endParaRPr lang="en-US" altLang="ja-JP" sz="1050" dirty="0"/>
          </a:p>
          <a:p>
            <a:endParaRPr lang="en-US" altLang="ja-JP" sz="1050" dirty="0"/>
          </a:p>
        </p:txBody>
      </p:sp>
      <p:sp>
        <p:nvSpPr>
          <p:cNvPr id="17" name="正方形/長方形 16"/>
          <p:cNvSpPr/>
          <p:nvPr/>
        </p:nvSpPr>
        <p:spPr>
          <a:xfrm>
            <a:off x="5876484" y="697650"/>
            <a:ext cx="724100" cy="2233203"/>
          </a:xfrm>
          <a:prstGeom prst="rect">
            <a:avLst/>
          </a:prstGeom>
          <a:solidFill>
            <a:srgbClr val="F2DCDB"/>
          </a:solidFill>
        </p:spPr>
        <p:style>
          <a:lnRef idx="2">
            <a:schemeClr val="accent2"/>
          </a:lnRef>
          <a:fillRef idx="1">
            <a:schemeClr val="lt1"/>
          </a:fillRef>
          <a:effectRef idx="0">
            <a:schemeClr val="accent2"/>
          </a:effectRef>
          <a:fontRef idx="minor">
            <a:schemeClr val="dk1"/>
          </a:fontRef>
        </p:style>
        <p:txBody>
          <a:bodyPr rtlCol="0" anchor="ctr"/>
          <a:lstStyle/>
          <a:p>
            <a:r>
              <a:rPr lang="ja-JP" altLang="en-US" sz="1050" dirty="0"/>
              <a:t>使用する</a:t>
            </a:r>
            <a:endParaRPr lang="en-US" altLang="ja-JP" sz="1050" dirty="0"/>
          </a:p>
          <a:p>
            <a:pPr algn="ctr"/>
            <a:r>
              <a:rPr lang="ja-JP" altLang="en-US" sz="1050" dirty="0"/>
              <a:t>資料</a:t>
            </a:r>
            <a:endParaRPr lang="en-US" altLang="ja-JP" sz="1050" dirty="0"/>
          </a:p>
        </p:txBody>
      </p:sp>
      <p:sp>
        <p:nvSpPr>
          <p:cNvPr id="21" name="下矢印 20"/>
          <p:cNvSpPr/>
          <p:nvPr/>
        </p:nvSpPr>
        <p:spPr>
          <a:xfrm>
            <a:off x="467027" y="5299658"/>
            <a:ext cx="285143" cy="132837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664605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457199" y="113643"/>
            <a:ext cx="8229600" cy="512455"/>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3200" dirty="0"/>
              <a:t>STEP1.KidsDo</a:t>
            </a:r>
            <a:r>
              <a:rPr lang="ja-JP" altLang="en-US" sz="3200" dirty="0"/>
              <a:t>配布許可獲得活動（その３）</a:t>
            </a:r>
          </a:p>
        </p:txBody>
      </p:sp>
      <p:sp>
        <p:nvSpPr>
          <p:cNvPr id="9" name="正方形/長方形 8"/>
          <p:cNvSpPr/>
          <p:nvPr/>
        </p:nvSpPr>
        <p:spPr>
          <a:xfrm>
            <a:off x="0" y="0"/>
            <a:ext cx="1643063"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dirty="0"/>
          </a:p>
        </p:txBody>
      </p:sp>
      <p:sp>
        <p:nvSpPr>
          <p:cNvPr id="10" name="正方形/長方形 9"/>
          <p:cNvSpPr/>
          <p:nvPr/>
        </p:nvSpPr>
        <p:spPr>
          <a:xfrm>
            <a:off x="1643063" y="0"/>
            <a:ext cx="7500937" cy="142875"/>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正方形/長方形 10"/>
          <p:cNvSpPr/>
          <p:nvPr/>
        </p:nvSpPr>
        <p:spPr>
          <a:xfrm>
            <a:off x="0" y="6715125"/>
            <a:ext cx="9144000" cy="142875"/>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pic>
        <p:nvPicPr>
          <p:cNvPr id="13" name="図 9" descr="クラウドマネージメント協会ロゴ.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34838" y="188641"/>
            <a:ext cx="1309161" cy="312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角丸四角形 1"/>
          <p:cNvSpPr/>
          <p:nvPr/>
        </p:nvSpPr>
        <p:spPr>
          <a:xfrm>
            <a:off x="323040" y="1135917"/>
            <a:ext cx="4193619" cy="37565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ja-JP" altLang="en-US" dirty="0"/>
              <a:t>幼稚園保育園以外の配布先開拓</a:t>
            </a:r>
          </a:p>
        </p:txBody>
      </p:sp>
      <p:sp>
        <p:nvSpPr>
          <p:cNvPr id="4" name="テキスト ボックス 3"/>
          <p:cNvSpPr txBox="1"/>
          <p:nvPr/>
        </p:nvSpPr>
        <p:spPr>
          <a:xfrm>
            <a:off x="930164" y="1627851"/>
            <a:ext cx="6026610" cy="523220"/>
          </a:xfrm>
          <a:prstGeom prst="rect">
            <a:avLst/>
          </a:prstGeom>
          <a:solidFill>
            <a:srgbClr val="F2DCDB"/>
          </a:solidFill>
        </p:spPr>
        <p:txBody>
          <a:bodyPr wrap="square" rtlCol="0">
            <a:spAutoFit/>
          </a:bodyPr>
          <a:lstStyle/>
          <a:p>
            <a:r>
              <a:rPr lang="ja-JP" altLang="en-US" sz="1400" dirty="0"/>
              <a:t>スーパーや病院、子育て関連の施設など、幼稚園保育園以外の</a:t>
            </a:r>
            <a:endParaRPr lang="en-US" altLang="ja-JP" sz="1400" dirty="0"/>
          </a:p>
          <a:p>
            <a:r>
              <a:rPr lang="ja-JP" altLang="en-US" sz="1400" dirty="0"/>
              <a:t>配布先を開拓します。</a:t>
            </a:r>
            <a:endParaRPr lang="en-US" altLang="ja-JP" sz="1400" dirty="0"/>
          </a:p>
        </p:txBody>
      </p:sp>
      <p:sp>
        <p:nvSpPr>
          <p:cNvPr id="14" name="テキスト ボックス 13"/>
          <p:cNvSpPr txBox="1"/>
          <p:nvPr/>
        </p:nvSpPr>
        <p:spPr>
          <a:xfrm>
            <a:off x="930164" y="2346166"/>
            <a:ext cx="7505916" cy="646331"/>
          </a:xfrm>
          <a:prstGeom prst="rect">
            <a:avLst/>
          </a:prstGeom>
          <a:noFill/>
        </p:spPr>
        <p:txBody>
          <a:bodyPr wrap="square" rtlCol="0">
            <a:spAutoFit/>
          </a:bodyPr>
          <a:lstStyle/>
          <a:p>
            <a:r>
              <a:rPr lang="ja-JP" altLang="en-US" sz="1200" dirty="0"/>
              <a:t>・候補先としては以下の様な施設です。</a:t>
            </a:r>
            <a:endParaRPr lang="en-US" altLang="ja-JP" sz="1200" dirty="0"/>
          </a:p>
          <a:p>
            <a:r>
              <a:rPr lang="ja-JP" altLang="ja-JP" sz="1200" dirty="0"/>
              <a:t>　</a:t>
            </a:r>
            <a:r>
              <a:rPr lang="ja-JP" altLang="en-US" sz="1200" dirty="0"/>
              <a:t>スーパー、小児科、歯科、無認可の保育施設、図書館、美術館など。</a:t>
            </a:r>
          </a:p>
          <a:p>
            <a:endParaRPr lang="en-US" altLang="ja-JP" sz="1200" dirty="0"/>
          </a:p>
        </p:txBody>
      </p:sp>
      <p:sp>
        <p:nvSpPr>
          <p:cNvPr id="5" name="正方形/長方形 4"/>
          <p:cNvSpPr/>
          <p:nvPr/>
        </p:nvSpPr>
        <p:spPr>
          <a:xfrm>
            <a:off x="6600584" y="965971"/>
            <a:ext cx="2543415" cy="59032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r>
              <a:rPr lang="en-US" altLang="ja-JP" sz="1050" dirty="0" err="1"/>
              <a:t>KidsDo</a:t>
            </a:r>
            <a:r>
              <a:rPr lang="ja-JP" altLang="en-US" sz="1050" dirty="0"/>
              <a:t>配布先開拓用媒体資料</a:t>
            </a:r>
            <a:r>
              <a:rPr lang="en-US" altLang="ja-JP" sz="1050" dirty="0"/>
              <a:t>.</a:t>
            </a:r>
            <a:r>
              <a:rPr lang="en-US" altLang="ja-JP" sz="1050" dirty="0" err="1"/>
              <a:t>pdf</a:t>
            </a:r>
            <a:endParaRPr lang="en-US" altLang="ja-JP" sz="1050" dirty="0"/>
          </a:p>
          <a:p>
            <a:pPr>
              <a:defRPr/>
            </a:pPr>
            <a:r>
              <a:rPr lang="en-US" altLang="ja-JP" sz="1050" dirty="0" err="1"/>
              <a:t>KidsDo</a:t>
            </a:r>
            <a:r>
              <a:rPr lang="ja-JP" altLang="en-US" sz="1050" dirty="0"/>
              <a:t>見本誌</a:t>
            </a:r>
          </a:p>
        </p:txBody>
      </p:sp>
      <p:sp>
        <p:nvSpPr>
          <p:cNvPr id="17" name="正方形/長方形 16"/>
          <p:cNvSpPr/>
          <p:nvPr/>
        </p:nvSpPr>
        <p:spPr>
          <a:xfrm>
            <a:off x="5876484" y="965971"/>
            <a:ext cx="724100" cy="590328"/>
          </a:xfrm>
          <a:prstGeom prst="rect">
            <a:avLst/>
          </a:prstGeom>
          <a:solidFill>
            <a:srgbClr val="F2DCDB"/>
          </a:solidFill>
        </p:spPr>
        <p:style>
          <a:lnRef idx="2">
            <a:schemeClr val="accent2"/>
          </a:lnRef>
          <a:fillRef idx="1">
            <a:schemeClr val="lt1"/>
          </a:fillRef>
          <a:effectRef idx="0">
            <a:schemeClr val="accent2"/>
          </a:effectRef>
          <a:fontRef idx="minor">
            <a:schemeClr val="dk1"/>
          </a:fontRef>
        </p:style>
        <p:txBody>
          <a:bodyPr rtlCol="0" anchor="ctr"/>
          <a:lstStyle/>
          <a:p>
            <a:r>
              <a:rPr lang="ja-JP" altLang="en-US" sz="1050" dirty="0"/>
              <a:t>使用する</a:t>
            </a:r>
            <a:endParaRPr lang="en-US" altLang="ja-JP" sz="1050" dirty="0"/>
          </a:p>
          <a:p>
            <a:pPr algn="ctr"/>
            <a:r>
              <a:rPr lang="ja-JP" altLang="en-US" sz="1050" dirty="0"/>
              <a:t>資料</a:t>
            </a:r>
            <a:endParaRPr lang="en-US" altLang="ja-JP" sz="1050" dirty="0"/>
          </a:p>
        </p:txBody>
      </p:sp>
      <p:sp>
        <p:nvSpPr>
          <p:cNvPr id="12" name="テキスト ボックス 11">
            <a:extLst>
              <a:ext uri="{FF2B5EF4-FFF2-40B4-BE49-F238E27FC236}">
                <a16:creationId xmlns:a16="http://schemas.microsoft.com/office/drawing/2014/main" id="{6A8726E4-EF4E-F349-B7B3-4725DB6A8ADF}"/>
              </a:ext>
            </a:extLst>
          </p:cNvPr>
          <p:cNvSpPr txBox="1"/>
          <p:nvPr/>
        </p:nvSpPr>
        <p:spPr>
          <a:xfrm>
            <a:off x="983502" y="4121585"/>
            <a:ext cx="7505916" cy="646331"/>
          </a:xfrm>
          <a:prstGeom prst="rect">
            <a:avLst/>
          </a:prstGeom>
          <a:noFill/>
        </p:spPr>
        <p:txBody>
          <a:bodyPr wrap="square" rtlCol="0">
            <a:spAutoFit/>
          </a:bodyPr>
          <a:lstStyle/>
          <a:p>
            <a:r>
              <a:rPr lang="ja-JP" altLang="en-US" sz="1200"/>
              <a:t>・小児科・歯科などは、本誌を発行したタイミングで毎号本誌を数冊発送し、</a:t>
            </a:r>
            <a:endParaRPr lang="en-US" altLang="ja-JP" sz="1200" dirty="0"/>
          </a:p>
          <a:p>
            <a:r>
              <a:rPr lang="ja-JP" altLang="en-US" sz="1200"/>
              <a:t>　その中に、今後の発送が不要であればその旨を記載して返送してもらう</a:t>
            </a:r>
            <a:r>
              <a:rPr lang="en-US" altLang="ja-JP" sz="1200" dirty="0"/>
              <a:t>FAX</a:t>
            </a:r>
            <a:r>
              <a:rPr lang="ja-JP" altLang="en-US" sz="1200"/>
              <a:t>用紙を同封すれば</a:t>
            </a:r>
            <a:endParaRPr lang="en-US" altLang="ja-JP" sz="1200" dirty="0"/>
          </a:p>
          <a:p>
            <a:r>
              <a:rPr lang="ja-JP" altLang="en-US" sz="1200"/>
              <a:t>　１箇所ずつ許可を取る必要がございません。</a:t>
            </a:r>
            <a:endParaRPr lang="en-US" altLang="ja-JP" sz="1200" dirty="0"/>
          </a:p>
        </p:txBody>
      </p:sp>
      <p:sp>
        <p:nvSpPr>
          <p:cNvPr id="15" name="正方形/長方形 14">
            <a:extLst>
              <a:ext uri="{FF2B5EF4-FFF2-40B4-BE49-F238E27FC236}">
                <a16:creationId xmlns:a16="http://schemas.microsoft.com/office/drawing/2014/main" id="{E0B0F725-A19F-F34E-8D4F-4EB8817A6CC1}"/>
              </a:ext>
            </a:extLst>
          </p:cNvPr>
          <p:cNvSpPr/>
          <p:nvPr/>
        </p:nvSpPr>
        <p:spPr>
          <a:xfrm>
            <a:off x="6563130" y="4688599"/>
            <a:ext cx="2543415" cy="59032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defRPr/>
            </a:pPr>
            <a:r>
              <a:rPr lang="en-US" altLang="ja-JP" sz="1050" dirty="0" err="1"/>
              <a:t>KidsDo</a:t>
            </a:r>
            <a:r>
              <a:rPr lang="ja-JP" altLang="en-US" sz="1050"/>
              <a:t>見本誌</a:t>
            </a:r>
            <a:endParaRPr lang="en-US" altLang="ja-JP" sz="1050" dirty="0"/>
          </a:p>
          <a:p>
            <a:pPr>
              <a:defRPr/>
            </a:pPr>
            <a:r>
              <a:rPr lang="en-US" altLang="ja-JP" sz="1050" dirty="0" err="1"/>
              <a:t>KidsDo</a:t>
            </a:r>
            <a:r>
              <a:rPr lang="ja-JP" altLang="en-US" sz="1050"/>
              <a:t>発行のお知らせ（病院用）</a:t>
            </a:r>
            <a:r>
              <a:rPr lang="en-US" altLang="ja-JP" sz="1050" dirty="0"/>
              <a:t>.</a:t>
            </a:r>
            <a:r>
              <a:rPr lang="en-US" altLang="ja-JP" sz="1050" dirty="0" err="1"/>
              <a:t>docx</a:t>
            </a:r>
            <a:endParaRPr lang="ja-JP" altLang="en-US" sz="1050" dirty="0"/>
          </a:p>
        </p:txBody>
      </p:sp>
      <p:sp>
        <p:nvSpPr>
          <p:cNvPr id="16" name="正方形/長方形 15">
            <a:extLst>
              <a:ext uri="{FF2B5EF4-FFF2-40B4-BE49-F238E27FC236}">
                <a16:creationId xmlns:a16="http://schemas.microsoft.com/office/drawing/2014/main" id="{BE08F66E-A0CF-3F49-AA4F-D26501EF9CFE}"/>
              </a:ext>
            </a:extLst>
          </p:cNvPr>
          <p:cNvSpPr/>
          <p:nvPr/>
        </p:nvSpPr>
        <p:spPr>
          <a:xfrm>
            <a:off x="5839030" y="4688599"/>
            <a:ext cx="724100" cy="590328"/>
          </a:xfrm>
          <a:prstGeom prst="rect">
            <a:avLst/>
          </a:prstGeom>
          <a:solidFill>
            <a:srgbClr val="F2DCDB"/>
          </a:solidFill>
        </p:spPr>
        <p:style>
          <a:lnRef idx="2">
            <a:schemeClr val="accent2"/>
          </a:lnRef>
          <a:fillRef idx="1">
            <a:schemeClr val="lt1"/>
          </a:fillRef>
          <a:effectRef idx="0">
            <a:schemeClr val="accent2"/>
          </a:effectRef>
          <a:fontRef idx="minor">
            <a:schemeClr val="dk1"/>
          </a:fontRef>
        </p:style>
        <p:txBody>
          <a:bodyPr rtlCol="0" anchor="ctr"/>
          <a:lstStyle/>
          <a:p>
            <a:r>
              <a:rPr lang="ja-JP" altLang="en-US" sz="1050" dirty="0"/>
              <a:t>使用する</a:t>
            </a:r>
            <a:endParaRPr lang="en-US" altLang="ja-JP" sz="1050" dirty="0"/>
          </a:p>
          <a:p>
            <a:pPr algn="ctr"/>
            <a:r>
              <a:rPr lang="ja-JP" altLang="en-US" sz="1050" dirty="0"/>
              <a:t>資料</a:t>
            </a:r>
            <a:endParaRPr lang="en-US" altLang="ja-JP" sz="1050" dirty="0"/>
          </a:p>
        </p:txBody>
      </p:sp>
      <p:sp>
        <p:nvSpPr>
          <p:cNvPr id="18" name="テキスト ボックス 17">
            <a:extLst>
              <a:ext uri="{FF2B5EF4-FFF2-40B4-BE49-F238E27FC236}">
                <a16:creationId xmlns:a16="http://schemas.microsoft.com/office/drawing/2014/main" id="{80DEC94E-D8EC-4A48-AA0E-795C8E77C08D}"/>
              </a:ext>
            </a:extLst>
          </p:cNvPr>
          <p:cNvSpPr txBox="1"/>
          <p:nvPr/>
        </p:nvSpPr>
        <p:spPr>
          <a:xfrm>
            <a:off x="930164" y="3554308"/>
            <a:ext cx="6026610" cy="307777"/>
          </a:xfrm>
          <a:prstGeom prst="rect">
            <a:avLst/>
          </a:prstGeom>
          <a:solidFill>
            <a:srgbClr val="F2DCDB"/>
          </a:solidFill>
        </p:spPr>
        <p:txBody>
          <a:bodyPr wrap="square" rtlCol="0">
            <a:spAutoFit/>
          </a:bodyPr>
          <a:lstStyle/>
          <a:p>
            <a:r>
              <a:rPr lang="ja-JP" altLang="en-US" sz="1400"/>
              <a:t>クリニック等に１箇所ずつ許可をとるのが大変な場合、下記の方法もあります。</a:t>
            </a:r>
            <a:endParaRPr lang="en-US" altLang="ja-JP" sz="1400" dirty="0"/>
          </a:p>
        </p:txBody>
      </p:sp>
    </p:spTree>
    <p:extLst>
      <p:ext uri="{BB962C8B-B14F-4D97-AF65-F5344CB8AC3E}">
        <p14:creationId xmlns:p14="http://schemas.microsoft.com/office/powerpoint/2010/main" val="1089404309"/>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562</TotalTime>
  <Words>1005</Words>
  <Application>Microsoft Macintosh PowerPoint</Application>
  <PresentationFormat>画面に合わせる (4:3)</PresentationFormat>
  <Paragraphs>106</Paragraphs>
  <Slides>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ＭＳ Ｐゴシック</vt:lpstr>
      <vt:lpstr>メイリオ</vt:lpstr>
      <vt:lpstr>Arial</vt:lpstr>
      <vt:lpstr>Calibri</vt:lpstr>
      <vt:lpstr>ホワイト</vt:lpstr>
      <vt:lpstr>KidsDo配布先開拓 マニュアル</vt:lpstr>
      <vt:lpstr>KidsDo配布先開拓、営業ステップ概要</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Matsumoto Kouichi</dc:creator>
  <cp:lastModifiedBy>Microsoft Office User</cp:lastModifiedBy>
  <cp:revision>37</cp:revision>
  <dcterms:created xsi:type="dcterms:W3CDTF">2014-12-16T08:50:38Z</dcterms:created>
  <dcterms:modified xsi:type="dcterms:W3CDTF">2022-08-22T15:50:48Z</dcterms:modified>
</cp:coreProperties>
</file>